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51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310D3-760A-4D73-A05B-C6762F32FAA0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DA518-1A43-480B-9455-895D1545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9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DA518-1A43-480B-9455-895D1545EC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2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8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2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8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9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177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6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3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3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1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9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7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CA22-BD9D-4C1A-8403-62D58150D98B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66A8668-951A-4045-A394-03B5D155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2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k.bs.ch/zahlen/tabellen/1-bevoelkerung/bestand-struktu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ripadvisor.com/Restaurants-g188049-Basel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BATTLE OF NEIGHBORHOODS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 new Pizzeria in Basel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35" y="4050833"/>
            <a:ext cx="3889459" cy="26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875616" cy="3880773"/>
          </a:xfrm>
        </p:spPr>
        <p:txBody>
          <a:bodyPr/>
          <a:lstStyle/>
          <a:p>
            <a:r>
              <a:rPr lang="en-GB" dirty="0" smtClean="0"/>
              <a:t>The first step </a:t>
            </a:r>
            <a:r>
              <a:rPr lang="en-GB" dirty="0"/>
              <a:t>is to link </a:t>
            </a:r>
            <a:r>
              <a:rPr lang="en-GB" dirty="0" smtClean="0"/>
              <a:t>neighbourhoods </a:t>
            </a:r>
            <a:r>
              <a:rPr lang="en-GB" dirty="0"/>
              <a:t>with their Latitude and Longitude. To do so we take advantage of </a:t>
            </a:r>
            <a:r>
              <a:rPr lang="en-GB" b="1" dirty="0" err="1"/>
              <a:t>geopy</a:t>
            </a:r>
            <a:r>
              <a:rPr lang="en-GB" b="1" dirty="0"/>
              <a:t> library</a:t>
            </a:r>
            <a:r>
              <a:rPr lang="en-GB" dirty="0"/>
              <a:t>: </a:t>
            </a:r>
            <a:r>
              <a:rPr lang="en-GB" i="1" dirty="0"/>
              <a:t>!pip install </a:t>
            </a:r>
            <a:r>
              <a:rPr lang="en-GB" i="1" dirty="0" err="1"/>
              <a:t>geopy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2050" name="Picture 2" descr="Latitude Longitu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746040"/>
            <a:ext cx="73342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07" y="1679326"/>
            <a:ext cx="3012350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Let now plot Basel city map, and as the second step let map the various </a:t>
            </a:r>
            <a:r>
              <a:rPr lang="en-GB" dirty="0" smtClean="0"/>
              <a:t>neighbourhoods.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of all, we need to identify Basel Latitude and Longitude:</a:t>
            </a:r>
          </a:p>
          <a:p>
            <a:r>
              <a:rPr lang="en-GB" dirty="0"/>
              <a:t>Latitude: 47.55</a:t>
            </a:r>
          </a:p>
          <a:p>
            <a:r>
              <a:rPr lang="en-GB" dirty="0"/>
              <a:t>Longitude: 7.6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98"/>
          <a:stretch/>
        </p:blipFill>
        <p:spPr>
          <a:xfrm>
            <a:off x="3336757" y="1235241"/>
            <a:ext cx="8855243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3461529" cy="4485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GB" dirty="0"/>
              <a:t>We need now to figure out how is the actual Pizzeria market in Basel. In order to do so, we are going to scramble data from </a:t>
            </a:r>
            <a:r>
              <a:rPr lang="en-GB" dirty="0"/>
              <a:t>TRIPADVISOR</a:t>
            </a:r>
          </a:p>
          <a:p>
            <a:r>
              <a:rPr lang="en-GB" dirty="0"/>
              <a:t>Data </a:t>
            </a:r>
            <a:r>
              <a:rPr lang="en-GB" dirty="0"/>
              <a:t>Scrambled are:</a:t>
            </a:r>
          </a:p>
          <a:p>
            <a:r>
              <a:rPr lang="en-GB" dirty="0"/>
              <a:t>Restaurant Name</a:t>
            </a:r>
          </a:p>
          <a:p>
            <a:r>
              <a:rPr lang="en-GB" dirty="0"/>
              <a:t>Price [0-5]</a:t>
            </a:r>
          </a:p>
          <a:p>
            <a:r>
              <a:rPr lang="en-GB" dirty="0"/>
              <a:t>Evaluation[0-5]</a:t>
            </a:r>
          </a:p>
          <a:p>
            <a:r>
              <a:rPr lang="en-GB" dirty="0"/>
              <a:t>Location</a:t>
            </a:r>
          </a:p>
          <a:p>
            <a:pPr marL="0" indent="0">
              <a:buNone/>
            </a:pPr>
            <a:r>
              <a:rPr lang="en-GB" dirty="0"/>
              <a:t>From the location, it is possible as well to extrapolate related latitude and longitude, clustering the restaurants altogether, according to the respective area.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92" y="1421818"/>
            <a:ext cx="8075570" cy="48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44522"/>
              </p:ext>
            </p:extLst>
          </p:nvPr>
        </p:nvGraphicFramePr>
        <p:xfrm>
          <a:off x="4975668" y="403679"/>
          <a:ext cx="704248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621">
                  <a:extLst>
                    <a:ext uri="{9D8B030D-6E8A-4147-A177-3AD203B41FA5}">
                      <a16:colId xmlns:a16="http://schemas.microsoft.com/office/drawing/2014/main" val="3097763719"/>
                    </a:ext>
                  </a:extLst>
                </a:gridCol>
                <a:gridCol w="1760621">
                  <a:extLst>
                    <a:ext uri="{9D8B030D-6E8A-4147-A177-3AD203B41FA5}">
                      <a16:colId xmlns:a16="http://schemas.microsoft.com/office/drawing/2014/main" val="665677205"/>
                    </a:ext>
                  </a:extLst>
                </a:gridCol>
                <a:gridCol w="1760621">
                  <a:extLst>
                    <a:ext uri="{9D8B030D-6E8A-4147-A177-3AD203B41FA5}">
                      <a16:colId xmlns:a16="http://schemas.microsoft.com/office/drawing/2014/main" val="1472302920"/>
                    </a:ext>
                  </a:extLst>
                </a:gridCol>
                <a:gridCol w="1760621">
                  <a:extLst>
                    <a:ext uri="{9D8B030D-6E8A-4147-A177-3AD203B41FA5}">
                      <a16:colId xmlns:a16="http://schemas.microsoft.com/office/drawing/2014/main" val="2592711554"/>
                    </a:ext>
                  </a:extLst>
                </a:gridCol>
              </a:tblGrid>
              <a:tr h="2368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smtClean="0">
                          <a:effectLst/>
                        </a:rPr>
                        <a:t>Average Price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smtClean="0">
                          <a:effectLst/>
                        </a:rPr>
                        <a:t>Average Evaluation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smtClean="0">
                          <a:effectLst/>
                        </a:rPr>
                        <a:t>Pizzerias</a:t>
                      </a:r>
                      <a:r>
                        <a:rPr lang="en-US" sz="1200" b="1" baseline="0" dirty="0" smtClean="0">
                          <a:effectLst/>
                        </a:rPr>
                        <a:t> in the </a:t>
                      </a:r>
                      <a:r>
                        <a:rPr lang="en-US" sz="1200" b="1" dirty="0" smtClean="0">
                          <a:effectLst/>
                        </a:rPr>
                        <a:t>District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8894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Altstadt Grossbasel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243203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Altstadt Kleinbasel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87179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Am 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541504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Bachletten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352320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Bettingen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820231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Breite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364041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Bruderholz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28734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Clara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3.400000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664275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Gotthelf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552805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Gundeldingen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3.333333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851635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Hirzbrunnen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853646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Iselin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622178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Kleinhüningen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757357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Klybeck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564205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Matthäus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578507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Riehen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177933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Rosental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4.500000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35200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St. Alban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104308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St. Johann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1.833333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3.666667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73074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Vorstädte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2.666667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3.166667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364102"/>
                  </a:ext>
                </a:extLst>
              </a:tr>
              <a:tr h="236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Wettstein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7463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270000"/>
            <a:ext cx="3461529" cy="4485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We need now to figure out how is the actual Pizzeria market in Basel. In order to do so, we are going to scramble data from TRIPADVISOR</a:t>
            </a:r>
          </a:p>
          <a:p>
            <a:r>
              <a:rPr lang="en-GB" dirty="0" smtClean="0"/>
              <a:t>Data Scrambled are:</a:t>
            </a:r>
          </a:p>
          <a:p>
            <a:r>
              <a:rPr lang="en-GB" dirty="0" smtClean="0"/>
              <a:t>Restaurant Name</a:t>
            </a:r>
          </a:p>
          <a:p>
            <a:r>
              <a:rPr lang="en-GB" dirty="0" smtClean="0"/>
              <a:t>Price [0-5]</a:t>
            </a:r>
          </a:p>
          <a:p>
            <a:r>
              <a:rPr lang="en-GB" dirty="0" smtClean="0"/>
              <a:t>Evaluation[0-5]</a:t>
            </a:r>
          </a:p>
          <a:p>
            <a:r>
              <a:rPr lang="en-GB" dirty="0" smtClean="0"/>
              <a:t>Location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/>
              <a:t>From the location, it is possible as well to extrapolate related latitude and longitude, clustering the restaurants altogether, according to the respective area.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1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270000"/>
            <a:ext cx="3461529" cy="4485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We need now to figure out how is the actual Pizzeria market in Basel. In order to do so, we are going to scramble data from TRIPADVISOR</a:t>
            </a:r>
          </a:p>
          <a:p>
            <a:r>
              <a:rPr lang="en-GB" dirty="0" smtClean="0"/>
              <a:t>Data Scrambled are:</a:t>
            </a:r>
          </a:p>
          <a:p>
            <a:r>
              <a:rPr lang="en-GB" dirty="0" smtClean="0"/>
              <a:t>Restaurant Name</a:t>
            </a:r>
          </a:p>
          <a:p>
            <a:r>
              <a:rPr lang="en-GB" dirty="0" smtClean="0"/>
              <a:t>Price [0-5]</a:t>
            </a:r>
          </a:p>
          <a:p>
            <a:r>
              <a:rPr lang="en-GB" dirty="0" smtClean="0"/>
              <a:t>Evaluation[0-5]</a:t>
            </a:r>
          </a:p>
          <a:p>
            <a:r>
              <a:rPr lang="en-GB" dirty="0" smtClean="0"/>
              <a:t>Location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/>
              <a:t>From the location, it is possible as well to extrapolate related latitude and longitude, clustering the restaurants altogether, according to the respective area.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4" y="1204414"/>
            <a:ext cx="79248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METHODOLOGY</a:t>
            </a:r>
            <a:br>
              <a:rPr lang="en-GB" dirty="0" smtClean="0"/>
            </a:br>
            <a:r>
              <a:rPr lang="en-GB" sz="2700" dirty="0" smtClean="0"/>
              <a:t>It is now possible cluster all data in the same database</a:t>
            </a:r>
            <a:endParaRPr lang="en-US" sz="27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785613"/>
              </p:ext>
            </p:extLst>
          </p:nvPr>
        </p:nvGraphicFramePr>
        <p:xfrm>
          <a:off x="-2" y="2160588"/>
          <a:ext cx="12192007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880">
                  <a:extLst>
                    <a:ext uri="{9D8B030D-6E8A-4147-A177-3AD203B41FA5}">
                      <a16:colId xmlns:a16="http://schemas.microsoft.com/office/drawing/2014/main" val="3829597391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1436191688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1751813188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115812843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830233626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2503867622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2576461662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311106845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2461965276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216150242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3668150134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4243611073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3488849476"/>
                    </a:ext>
                  </a:extLst>
                </a:gridCol>
                <a:gridCol w="803779">
                  <a:extLst>
                    <a:ext uri="{9D8B030D-6E8A-4147-A177-3AD203B41FA5}">
                      <a16:colId xmlns:a16="http://schemas.microsoft.com/office/drawing/2014/main" val="280256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Restaurant Average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Restaurant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Pizzeria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Mittelwert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Gini-Koeffizient4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Mittelwert.1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Median.1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Summe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Schweizer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Ausländer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Citizens/Pizzeria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7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Altstadt Grossbasel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99020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51264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6386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28475486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715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2551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850.333333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0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Altstadt Kleinbasel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4.250000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61429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9082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14658590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605.250000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87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Am 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77051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54114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11446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6497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70710469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11138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5569.000000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66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St. Johann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1.833333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3.666667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52412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41580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72358543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8054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18554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6184.666667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26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Vorstädte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2.666667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3.166667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103696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58786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17096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7665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51698929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5086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1695.333333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90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Wettstein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3.500000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76177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55101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11237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38442001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3759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2777.500000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7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now use the below code in order to extrapolate the best District for each column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02104" y="2818855"/>
            <a:ext cx="8471898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test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Overall_Basel.set_index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('District').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select_dtypes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('number')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test.head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idx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test.idxmax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idx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233" y="3352287"/>
            <a:ext cx="5048672" cy="340750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337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114" y="1622926"/>
            <a:ext cx="4006961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Anyway, it seems that there is more than one main parameter that should trigger our decision. For this reason, we adapt the code in order to consider more than one </a:t>
            </a:r>
            <a:r>
              <a:rPr lang="en-GB" dirty="0" smtClean="0"/>
              <a:t>parameter</a:t>
            </a:r>
            <a:r>
              <a:rPr lang="en-GB" dirty="0"/>
              <a:t>. 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273"/>
          <a:stretch/>
        </p:blipFill>
        <p:spPr>
          <a:xfrm>
            <a:off x="4390192" y="748811"/>
            <a:ext cx="7787431" cy="3181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66" y="4069525"/>
            <a:ext cx="9334500" cy="24765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607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97" y="1599116"/>
            <a:ext cx="8596668" cy="496210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data clearly show that there is still room for a new Pizzeria in Basel. From the data we can state the following:</a:t>
            </a:r>
          </a:p>
          <a:p>
            <a:r>
              <a:rPr lang="en-GB" dirty="0"/>
              <a:t>The 47 Pizzerias currently in Basel are considered expansive but with average quality.</a:t>
            </a:r>
          </a:p>
          <a:p>
            <a:r>
              <a:rPr lang="en-GB" dirty="0"/>
              <a:t>Basel is a rich city, where each citizen has an overall average income of 53.000,00 CHF</a:t>
            </a:r>
          </a:p>
          <a:p>
            <a:r>
              <a:rPr lang="en-GB" dirty="0"/>
              <a:t>There are 5 quarters were it seems to e profitable open a new Pizzeria:</a:t>
            </a:r>
          </a:p>
          <a:p>
            <a:r>
              <a:rPr lang="en-GB" dirty="0" err="1"/>
              <a:t>Bettingen</a:t>
            </a:r>
            <a:endParaRPr lang="en-GB" dirty="0"/>
          </a:p>
          <a:p>
            <a:r>
              <a:rPr lang="en-GB" dirty="0" err="1"/>
              <a:t>Bruderholz</a:t>
            </a:r>
            <a:endParaRPr lang="en-GB" dirty="0"/>
          </a:p>
          <a:p>
            <a:r>
              <a:rPr lang="en-GB" dirty="0"/>
              <a:t>Clara</a:t>
            </a:r>
          </a:p>
          <a:p>
            <a:r>
              <a:rPr lang="en-GB" dirty="0" err="1"/>
              <a:t>Riehen</a:t>
            </a:r>
            <a:endParaRPr lang="en-GB" dirty="0"/>
          </a:p>
          <a:p>
            <a:r>
              <a:rPr lang="en-GB" dirty="0"/>
              <a:t>St. Johann</a:t>
            </a:r>
          </a:p>
          <a:p>
            <a:r>
              <a:rPr lang="en-GB" dirty="0"/>
              <a:t>Among all of them, the one with the best combination of population, average income, other potential competitors in the area is </a:t>
            </a:r>
            <a:r>
              <a:rPr lang="en-GB" b="1" dirty="0" err="1"/>
              <a:t>Bettingen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137" y="2561643"/>
            <a:ext cx="3604863" cy="27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a matter of fact, this analysis has been performed with limited data and with a very tight timeline. Anyway with the data available and with the analysis performed it was possible to:</a:t>
            </a:r>
          </a:p>
          <a:p>
            <a:r>
              <a:rPr lang="en-GB" dirty="0" smtClean="0"/>
              <a:t>Analyse </a:t>
            </a:r>
            <a:r>
              <a:rPr lang="en-GB" dirty="0"/>
              <a:t>Basel </a:t>
            </a:r>
            <a:r>
              <a:rPr lang="en-GB" dirty="0" smtClean="0"/>
              <a:t>Neighbourhoods </a:t>
            </a:r>
            <a:r>
              <a:rPr lang="en-GB" dirty="0"/>
              <a:t>main characteristics</a:t>
            </a:r>
          </a:p>
          <a:p>
            <a:r>
              <a:rPr lang="en-GB" dirty="0" smtClean="0"/>
              <a:t>Analyse </a:t>
            </a:r>
            <a:r>
              <a:rPr lang="en-GB" dirty="0"/>
              <a:t>current Pizzerias location, prices, and ranking</a:t>
            </a:r>
          </a:p>
          <a:p>
            <a:r>
              <a:rPr lang="en-GB" dirty="0"/>
              <a:t>Propose the best locations where to open a new pizzeria, according to the data available</a:t>
            </a:r>
            <a:r>
              <a:rPr lang="en-GB" dirty="0" smtClean="0"/>
              <a:t>.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dirty="0" smtClean="0"/>
              <a:t>THANK YOU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Italian abroad, a potential customer would like to open a traditional Italian pizzeria in Switzerland, more specifically in </a:t>
            </a:r>
            <a:r>
              <a:rPr lang="en-GB" dirty="0" smtClean="0"/>
              <a:t>Basel. Some </a:t>
            </a:r>
            <a:r>
              <a:rPr lang="en-GB" dirty="0"/>
              <a:t>of the concern of the customers are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How many restaurants are already in Basel</a:t>
            </a:r>
          </a:p>
          <a:p>
            <a:r>
              <a:rPr lang="en-GB" dirty="0"/>
              <a:t>How many of them already offer ethical food</a:t>
            </a:r>
          </a:p>
          <a:p>
            <a:r>
              <a:rPr lang="en-GB" dirty="0"/>
              <a:t>How many Pizzeria are there in Basel and surrounding</a:t>
            </a:r>
          </a:p>
          <a:p>
            <a:r>
              <a:rPr lang="en-GB" dirty="0"/>
              <a:t>What is the best area where to open eventually</a:t>
            </a:r>
          </a:p>
          <a:p>
            <a:r>
              <a:rPr lang="en-GB" dirty="0"/>
              <a:t>What could be the expected income of his Pizzeria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br>
              <a:rPr lang="en-GB" dirty="0" smtClean="0"/>
            </a:br>
            <a:r>
              <a:rPr lang="en-GB" sz="2800" dirty="0" smtClean="0"/>
              <a:t>Few facts about Basel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Basel </a:t>
            </a:r>
            <a:r>
              <a:rPr lang="en-GB" dirty="0" smtClean="0"/>
              <a:t>is </a:t>
            </a:r>
            <a:r>
              <a:rPr lang="en-GB" dirty="0"/>
              <a:t>a city in </a:t>
            </a:r>
            <a:r>
              <a:rPr lang="en-GB" dirty="0" smtClean="0"/>
              <a:t>north-western </a:t>
            </a:r>
            <a:r>
              <a:rPr lang="en-GB" dirty="0"/>
              <a:t>Switzerland on the river Rhine. Basel is Switzerland's third-most-populous city (after Zürich and Geneva) with about 180,000 inhabitants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Basel is a rich middle-sized city in north Switzerland</a:t>
            </a:r>
            <a:endParaRPr lang="en-GB" dirty="0"/>
          </a:p>
          <a:p>
            <a:r>
              <a:rPr lang="en-GB" dirty="0" smtClean="0"/>
              <a:t>It is Multicultural</a:t>
            </a:r>
          </a:p>
          <a:p>
            <a:r>
              <a:rPr lang="en-GB" dirty="0" smtClean="0"/>
              <a:t>Provides a lot of business opportunities</a:t>
            </a:r>
          </a:p>
          <a:p>
            <a:r>
              <a:rPr lang="en-GB" dirty="0" smtClean="0"/>
              <a:t>Attracts thousand of visitors every 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54" y="3383631"/>
            <a:ext cx="5221046" cy="34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– HIGH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89441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The idea of the project is the creation of a model capable to predict the success of a new Restaurant in a city similar to Basel (midsize European city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r>
              <a:rPr lang="en-GB" dirty="0" smtClean="0"/>
              <a:t>A </a:t>
            </a:r>
            <a:r>
              <a:rPr lang="en-GB" dirty="0"/>
              <a:t>high-level approach could be:</a:t>
            </a:r>
          </a:p>
          <a:p>
            <a:r>
              <a:rPr lang="en-GB" sz="1600" dirty="0"/>
              <a:t>The customer decides what kind of restaurant wants to open and what is the target city</a:t>
            </a:r>
          </a:p>
          <a:p>
            <a:r>
              <a:rPr lang="en-GB" sz="1600" dirty="0"/>
              <a:t>A website like </a:t>
            </a:r>
            <a:r>
              <a:rPr lang="en-GB" sz="1600" dirty="0" err="1"/>
              <a:t>Tripadvisor</a:t>
            </a:r>
            <a:r>
              <a:rPr lang="en-GB" sz="1600" dirty="0"/>
              <a:t> scrapped for the restaurant list in the selected city</a:t>
            </a:r>
          </a:p>
          <a:p>
            <a:r>
              <a:rPr lang="en-GB" sz="1600" dirty="0"/>
              <a:t>Each restaurant is enriched with geographical data</a:t>
            </a:r>
          </a:p>
          <a:p>
            <a:r>
              <a:rPr lang="en-GB" sz="1600" dirty="0"/>
              <a:t>The historical crime within a predetermined distance of all venues are obtained</a:t>
            </a:r>
          </a:p>
          <a:p>
            <a:r>
              <a:rPr lang="en-GB" sz="1600" dirty="0"/>
              <a:t>A map is presented showing restaurant and crime statistics of the area</a:t>
            </a:r>
          </a:p>
          <a:p>
            <a:r>
              <a:rPr lang="en-GB" sz="1600" dirty="0"/>
              <a:t>Areas are also evaluated in term of prestige and number of inhabitants</a:t>
            </a:r>
          </a:p>
          <a:p>
            <a:pPr marL="0" indent="0">
              <a:buNone/>
            </a:pPr>
            <a:r>
              <a:rPr lang="en-GB" dirty="0"/>
              <a:t>The main data science aspect of this project including:</a:t>
            </a:r>
          </a:p>
          <a:p>
            <a:r>
              <a:rPr lang="en-GB" sz="1600" dirty="0"/>
              <a:t>Data Acquisition and Data Cleansing</a:t>
            </a:r>
          </a:p>
          <a:p>
            <a:r>
              <a:rPr lang="en-GB" sz="1600" dirty="0"/>
              <a:t>Data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9116"/>
            <a:ext cx="9252729" cy="388077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principal source of data are the official statistics provided by Basel-Land website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 </a:t>
            </a:r>
            <a:r>
              <a:rPr lang="en-GB" dirty="0">
                <a:hlinkClick r:id="rId2"/>
              </a:rPr>
              <a:t>https://www.statistik.bs.ch/zahlen/tabellen/1-bevoelkerung/bestand-struktur.html</a:t>
            </a:r>
            <a:r>
              <a:rPr lang="en-GB" dirty="0"/>
              <a:t> 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From </a:t>
            </a:r>
            <a:r>
              <a:rPr lang="en-GB" dirty="0"/>
              <a:t>this website will be possible to extract and </a:t>
            </a:r>
            <a:r>
              <a:rPr lang="en-GB" dirty="0" smtClean="0"/>
              <a:t>scramble:</a:t>
            </a:r>
          </a:p>
          <a:p>
            <a:pPr>
              <a:lnSpc>
                <a:spcPct val="260000"/>
              </a:lnSpc>
            </a:pPr>
            <a:r>
              <a:rPr lang="en-GB" dirty="0"/>
              <a:t>Name and area of the various </a:t>
            </a:r>
            <a:r>
              <a:rPr lang="en-GB" dirty="0" smtClean="0"/>
              <a:t>districts</a:t>
            </a:r>
            <a:endParaRPr lang="en-GB" dirty="0"/>
          </a:p>
          <a:p>
            <a:pPr>
              <a:lnSpc>
                <a:spcPct val="260000"/>
              </a:lnSpc>
            </a:pPr>
            <a:r>
              <a:rPr lang="en-US" dirty="0"/>
              <a:t>Population data (Local and immigrants</a:t>
            </a:r>
            <a:r>
              <a:rPr lang="en-US" dirty="0" smtClean="0"/>
              <a:t>)</a:t>
            </a:r>
          </a:p>
          <a:p>
            <a:pPr>
              <a:lnSpc>
                <a:spcPct val="260000"/>
              </a:lnSpc>
            </a:pPr>
            <a:r>
              <a:rPr lang="en-GB" dirty="0"/>
              <a:t>Social Welfare quota &amp; Net worth distribution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19" y="1622927"/>
            <a:ext cx="6286500" cy="4314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334" y="1253595"/>
            <a:ext cx="414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Name and area of the various districts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79" y="1572126"/>
            <a:ext cx="8789764" cy="4957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1202794"/>
            <a:ext cx="4259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data (Local and immigrants)</a:t>
            </a:r>
          </a:p>
        </p:txBody>
      </p:sp>
    </p:spTree>
    <p:extLst>
      <p:ext uri="{BB962C8B-B14F-4D97-AF65-F5344CB8AC3E}">
        <p14:creationId xmlns:p14="http://schemas.microsoft.com/office/powerpoint/2010/main" val="35966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7" y="1675898"/>
            <a:ext cx="8789211" cy="495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334" y="1270000"/>
            <a:ext cx="492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Social Welfare quota &amp; Net worth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4947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Basel is a medium-small city with less than 200,000.00 citizens and 24 </a:t>
            </a:r>
            <a:r>
              <a:rPr lang="en-GB" dirty="0" smtClean="0"/>
              <a:t>neighbourhoods. </a:t>
            </a:r>
          </a:p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dirty="0"/>
              <a:t>first step is to better understand the composition of Basel </a:t>
            </a:r>
            <a:r>
              <a:rPr lang="en-GB" dirty="0" smtClean="0"/>
              <a:t>neighbourhoods, clustering </a:t>
            </a:r>
            <a:r>
              <a:rPr lang="en-GB" dirty="0"/>
              <a:t>the </a:t>
            </a:r>
            <a:r>
              <a:rPr lang="en-GB" dirty="0" smtClean="0"/>
              <a:t>various </a:t>
            </a:r>
            <a:r>
              <a:rPr lang="en-GB" dirty="0"/>
              <a:t>quarters in an exploratory Data Analysis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/>
              <a:t>We will also scramble data from </a:t>
            </a:r>
            <a:r>
              <a:rPr lang="en-GB" dirty="0" err="1"/>
              <a:t>Tripadvisor</a:t>
            </a:r>
            <a:r>
              <a:rPr lang="en-GB" dirty="0"/>
              <a:t>, in order to understand actual Pizzerias distribution and average ranking and price evaluation. 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://www.tripadvisor.com/Restaurants-g188049-Basel.html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046" t="16426" r="16898" b="59884"/>
          <a:stretch/>
        </p:blipFill>
        <p:spPr>
          <a:xfrm>
            <a:off x="543211" y="4313718"/>
            <a:ext cx="10654178" cy="20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970</Words>
  <Application>Microsoft Office PowerPoint</Application>
  <PresentationFormat>Widescreen</PresentationFormat>
  <Paragraphs>294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SFMono-Regular</vt:lpstr>
      <vt:lpstr>Trebuchet MS</vt:lpstr>
      <vt:lpstr>Wingdings 3</vt:lpstr>
      <vt:lpstr>Facet</vt:lpstr>
      <vt:lpstr>THE BATTLE OF NEIGHBORHOODS</vt:lpstr>
      <vt:lpstr>INTRODUCTION</vt:lpstr>
      <vt:lpstr>INTRODUCTION  Few facts about Basel</vt:lpstr>
      <vt:lpstr>PROJECT – HIGH LEVEL</vt:lpstr>
      <vt:lpstr>DATA</vt:lpstr>
      <vt:lpstr>DATA VISUALIZATION</vt:lpstr>
      <vt:lpstr>DATA VISUALIZATION</vt:lpstr>
      <vt:lpstr>DATA VISUALIZATION</vt:lpstr>
      <vt:lpstr>ANALYTIC APPROACH</vt:lpstr>
      <vt:lpstr>METHODOLOGY</vt:lpstr>
      <vt:lpstr>METHODOLOGY</vt:lpstr>
      <vt:lpstr>METHODOLOGY</vt:lpstr>
      <vt:lpstr>METHODOLOGY</vt:lpstr>
      <vt:lpstr>METHODOLOGY</vt:lpstr>
      <vt:lpstr>METHODOLOGY It is now possible cluster all data in the same database</vt:lpstr>
      <vt:lpstr>RESULTS</vt:lpstr>
      <vt:lpstr>RESULTS</vt:lpstr>
      <vt:lpstr>DISCUSSION</vt:lpstr>
      <vt:lpstr>CONCLUSION</vt:lpstr>
    </vt:vector>
  </TitlesOfParts>
  <Company>Swiss AviationSoftware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Benati Davide</dc:creator>
  <cp:lastModifiedBy>Benati Davide</cp:lastModifiedBy>
  <cp:revision>8</cp:revision>
  <dcterms:created xsi:type="dcterms:W3CDTF">2019-12-29T15:17:09Z</dcterms:created>
  <dcterms:modified xsi:type="dcterms:W3CDTF">2019-12-29T16:17:01Z</dcterms:modified>
</cp:coreProperties>
</file>